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9"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E22BE98E-FF34-43B9-86AC-D0795CC929A0}" type="datetimeFigureOut">
              <a:rPr lang="tr-TR" smtClean="0"/>
              <a:t>11.05.2020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8EBEAF98-6446-4D7B-BCDB-C75E1EA911ED}" type="slidenum">
              <a:rPr lang="tr-TR" smtClean="0"/>
              <a:t>‹#›</a:t>
            </a:fld>
            <a:endParaRPr lang="tr-TR"/>
          </a:p>
        </p:txBody>
      </p:sp>
    </p:spTree>
    <p:extLst>
      <p:ext uri="{BB962C8B-B14F-4D97-AF65-F5344CB8AC3E}">
        <p14:creationId xmlns:p14="http://schemas.microsoft.com/office/powerpoint/2010/main" val="3747374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22BE98E-FF34-43B9-86AC-D0795CC929A0}" type="datetimeFigureOut">
              <a:rPr lang="tr-TR" smtClean="0"/>
              <a:t>11.05.2020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8EBEAF98-6446-4D7B-BCDB-C75E1EA911ED}" type="slidenum">
              <a:rPr lang="tr-TR" smtClean="0"/>
              <a:t>‹#›</a:t>
            </a:fld>
            <a:endParaRPr lang="tr-TR"/>
          </a:p>
        </p:txBody>
      </p:sp>
    </p:spTree>
    <p:extLst>
      <p:ext uri="{BB962C8B-B14F-4D97-AF65-F5344CB8AC3E}">
        <p14:creationId xmlns:p14="http://schemas.microsoft.com/office/powerpoint/2010/main" val="3235119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22BE98E-FF34-43B9-86AC-D0795CC929A0}" type="datetimeFigureOut">
              <a:rPr lang="tr-TR" smtClean="0"/>
              <a:t>11.05.2020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8EBEAF98-6446-4D7B-BCDB-C75E1EA911ED}" type="slidenum">
              <a:rPr lang="tr-TR" smtClean="0"/>
              <a:t>‹#›</a:t>
            </a:fld>
            <a:endParaRPr lang="tr-TR"/>
          </a:p>
        </p:txBody>
      </p:sp>
    </p:spTree>
    <p:extLst>
      <p:ext uri="{BB962C8B-B14F-4D97-AF65-F5344CB8AC3E}">
        <p14:creationId xmlns:p14="http://schemas.microsoft.com/office/powerpoint/2010/main" val="3494483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22BE98E-FF34-43B9-86AC-D0795CC929A0}" type="datetimeFigureOut">
              <a:rPr lang="tr-TR" smtClean="0"/>
              <a:t>11.05.2020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8EBEAF98-6446-4D7B-BCDB-C75E1EA911ED}" type="slidenum">
              <a:rPr lang="tr-TR" smtClean="0"/>
              <a:t>‹#›</a:t>
            </a:fld>
            <a:endParaRPr lang="tr-TR"/>
          </a:p>
        </p:txBody>
      </p:sp>
    </p:spTree>
    <p:extLst>
      <p:ext uri="{BB962C8B-B14F-4D97-AF65-F5344CB8AC3E}">
        <p14:creationId xmlns:p14="http://schemas.microsoft.com/office/powerpoint/2010/main" val="2004398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tr-TR"/>
              <a:t>Asıl başlık stilini düzenlemek için tıklayın</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a:xfrm>
            <a:off x="8593667" y="6272784"/>
            <a:ext cx="2644309" cy="365125"/>
          </a:xfrm>
        </p:spPr>
        <p:txBody>
          <a:bodyPr/>
          <a:lstStyle/>
          <a:p>
            <a:fld id="{E22BE98E-FF34-43B9-86AC-D0795CC929A0}" type="datetimeFigureOut">
              <a:rPr lang="tr-TR" smtClean="0"/>
              <a:t>11.05.2020</a:t>
            </a:fld>
            <a:endParaRPr lang="tr-TR"/>
          </a:p>
        </p:txBody>
      </p:sp>
      <p:sp>
        <p:nvSpPr>
          <p:cNvPr id="5" name="Footer Placeholder 4"/>
          <p:cNvSpPr>
            <a:spLocks noGrp="1"/>
          </p:cNvSpPr>
          <p:nvPr>
            <p:ph type="ftr" sz="quarter" idx="11"/>
          </p:nvPr>
        </p:nvSpPr>
        <p:spPr>
          <a:xfrm>
            <a:off x="2182708" y="6272784"/>
            <a:ext cx="6327648" cy="365125"/>
          </a:xfrm>
        </p:spPr>
        <p:txBody>
          <a:bodyPr/>
          <a:lstStyle/>
          <a:p>
            <a:endParaRPr lang="tr-TR"/>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8EBEAF98-6446-4D7B-BCDB-C75E1EA911ED}" type="slidenum">
              <a:rPr lang="tr-TR" smtClean="0"/>
              <a:t>‹#›</a:t>
            </a:fld>
            <a:endParaRPr lang="tr-TR"/>
          </a:p>
        </p:txBody>
      </p:sp>
    </p:spTree>
    <p:extLst>
      <p:ext uri="{BB962C8B-B14F-4D97-AF65-F5344CB8AC3E}">
        <p14:creationId xmlns:p14="http://schemas.microsoft.com/office/powerpoint/2010/main" val="2776652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E22BE98E-FF34-43B9-86AC-D0795CC929A0}" type="datetimeFigureOut">
              <a:rPr lang="tr-TR" smtClean="0"/>
              <a:t>11.05.2020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8EBEAF98-6446-4D7B-BCDB-C75E1EA911ED}" type="slidenum">
              <a:rPr lang="tr-TR" smtClean="0"/>
              <a:t>‹#›</a:t>
            </a:fld>
            <a:endParaRPr lang="tr-TR"/>
          </a:p>
        </p:txBody>
      </p:sp>
    </p:spTree>
    <p:extLst>
      <p:ext uri="{BB962C8B-B14F-4D97-AF65-F5344CB8AC3E}">
        <p14:creationId xmlns:p14="http://schemas.microsoft.com/office/powerpoint/2010/main" val="3892352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E22BE98E-FF34-43B9-86AC-D0795CC929A0}" type="datetimeFigureOut">
              <a:rPr lang="tr-TR" smtClean="0"/>
              <a:t>11.05.2020</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8EBEAF98-6446-4D7B-BCDB-C75E1EA911ED}" type="slidenum">
              <a:rPr lang="tr-TR" smtClean="0"/>
              <a:t>‹#›</a:t>
            </a:fld>
            <a:endParaRPr lang="tr-TR"/>
          </a:p>
        </p:txBody>
      </p:sp>
    </p:spTree>
    <p:extLst>
      <p:ext uri="{BB962C8B-B14F-4D97-AF65-F5344CB8AC3E}">
        <p14:creationId xmlns:p14="http://schemas.microsoft.com/office/powerpoint/2010/main" val="827062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E22BE98E-FF34-43B9-86AC-D0795CC929A0}" type="datetimeFigureOut">
              <a:rPr lang="tr-TR" smtClean="0"/>
              <a:t>11.05.2020</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8EBEAF98-6446-4D7B-BCDB-C75E1EA911ED}" type="slidenum">
              <a:rPr lang="tr-TR" smtClean="0"/>
              <a:t>‹#›</a:t>
            </a:fld>
            <a:endParaRPr lang="tr-TR"/>
          </a:p>
        </p:txBody>
      </p:sp>
    </p:spTree>
    <p:extLst>
      <p:ext uri="{BB962C8B-B14F-4D97-AF65-F5344CB8AC3E}">
        <p14:creationId xmlns:p14="http://schemas.microsoft.com/office/powerpoint/2010/main" val="4033373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2BE98E-FF34-43B9-86AC-D0795CC929A0}" type="datetimeFigureOut">
              <a:rPr lang="tr-TR" smtClean="0"/>
              <a:t>11.05.2020</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8EBEAF98-6446-4D7B-BCDB-C75E1EA911ED}" type="slidenum">
              <a:rPr lang="tr-TR" smtClean="0"/>
              <a:t>‹#›</a:t>
            </a:fld>
            <a:endParaRPr lang="tr-TR"/>
          </a:p>
        </p:txBody>
      </p:sp>
    </p:spTree>
    <p:extLst>
      <p:ext uri="{BB962C8B-B14F-4D97-AF65-F5344CB8AC3E}">
        <p14:creationId xmlns:p14="http://schemas.microsoft.com/office/powerpoint/2010/main" val="2440294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tr-TR"/>
              <a:t>Asıl başlık stilini düzenlemek için tıklayın</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E22BE98E-FF34-43B9-86AC-D0795CC929A0}" type="datetimeFigureOut">
              <a:rPr lang="tr-TR" smtClean="0"/>
              <a:t>11.05.2020</a:t>
            </a:fld>
            <a:endParaRPr lang="tr-TR"/>
          </a:p>
        </p:txBody>
      </p:sp>
      <p:sp>
        <p:nvSpPr>
          <p:cNvPr id="6" name="Footer Placeholder 5"/>
          <p:cNvSpPr>
            <a:spLocks noGrp="1"/>
          </p:cNvSpPr>
          <p:nvPr>
            <p:ph type="ftr" sz="quarter" idx="11"/>
          </p:nvPr>
        </p:nvSpPr>
        <p:spPr/>
        <p:txBody>
          <a:bodyPr/>
          <a:lstStyle/>
          <a:p>
            <a:endParaRPr lang="tr-TR"/>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8EBEAF98-6446-4D7B-BCDB-C75E1EA911ED}" type="slidenum">
              <a:rPr lang="tr-TR" smtClean="0"/>
              <a:t>‹#›</a:t>
            </a:fld>
            <a:endParaRPr lang="tr-TR"/>
          </a:p>
        </p:txBody>
      </p:sp>
    </p:spTree>
    <p:extLst>
      <p:ext uri="{BB962C8B-B14F-4D97-AF65-F5344CB8AC3E}">
        <p14:creationId xmlns:p14="http://schemas.microsoft.com/office/powerpoint/2010/main" val="613475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E22BE98E-FF34-43B9-86AC-D0795CC929A0}" type="datetimeFigureOut">
              <a:rPr lang="tr-TR" smtClean="0"/>
              <a:t>11.05.2020</a:t>
            </a:fld>
            <a:endParaRPr lang="tr-TR"/>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8EBEAF98-6446-4D7B-BCDB-C75E1EA911ED}" type="slidenum">
              <a:rPr lang="tr-TR" smtClean="0"/>
              <a:t>‹#›</a:t>
            </a:fld>
            <a:endParaRPr lang="tr-TR"/>
          </a:p>
        </p:txBody>
      </p:sp>
    </p:spTree>
    <p:extLst>
      <p:ext uri="{BB962C8B-B14F-4D97-AF65-F5344CB8AC3E}">
        <p14:creationId xmlns:p14="http://schemas.microsoft.com/office/powerpoint/2010/main" val="1815631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E22BE98E-FF34-43B9-86AC-D0795CC929A0}" type="datetimeFigureOut">
              <a:rPr lang="tr-TR" smtClean="0"/>
              <a:t>11.05.2020</a:t>
            </a:fld>
            <a:endParaRPr lang="tr-TR"/>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tr-TR"/>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8EBEAF98-6446-4D7B-BCDB-C75E1EA911ED}" type="slidenum">
              <a:rPr lang="tr-TR" smtClean="0"/>
              <a:t>‹#›</a:t>
            </a:fld>
            <a:endParaRPr lang="tr-TR"/>
          </a:p>
        </p:txBody>
      </p:sp>
    </p:spTree>
    <p:extLst>
      <p:ext uri="{BB962C8B-B14F-4D97-AF65-F5344CB8AC3E}">
        <p14:creationId xmlns:p14="http://schemas.microsoft.com/office/powerpoint/2010/main" val="3604535026"/>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6000" b="-16000"/>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5253D85-49B4-4E82-823A-78FD6D0ACDAD}"/>
              </a:ext>
            </a:extLst>
          </p:cNvPr>
          <p:cNvSpPr>
            <a:spLocks noGrp="1"/>
          </p:cNvSpPr>
          <p:nvPr>
            <p:ph type="ctrTitle"/>
          </p:nvPr>
        </p:nvSpPr>
        <p:spPr/>
        <p:txBody>
          <a:bodyPr>
            <a:normAutofit/>
          </a:bodyPr>
          <a:lstStyle/>
          <a:p>
            <a:pPr algn="ctr"/>
            <a:r>
              <a:rPr lang="tr-TR" sz="5400" dirty="0"/>
              <a:t>T.C.</a:t>
            </a:r>
            <a:br>
              <a:rPr lang="tr-TR" sz="5400" dirty="0"/>
            </a:br>
            <a:r>
              <a:rPr lang="tr-TR" sz="5400"/>
              <a:t>MİLlİ</a:t>
            </a:r>
            <a:r>
              <a:rPr lang="tr-TR" sz="5400" dirty="0"/>
              <a:t> EĞİTİM BAKANLIĞI</a:t>
            </a:r>
            <a:br>
              <a:rPr lang="tr-TR" sz="5400" dirty="0"/>
            </a:br>
            <a:r>
              <a:rPr lang="tr-TR" sz="5400" dirty="0"/>
              <a:t>TURGUT ÖZAL İMAM HATİP ORTAOKULU</a:t>
            </a:r>
            <a:br>
              <a:rPr lang="tr-TR" sz="5400" dirty="0"/>
            </a:br>
            <a:endParaRPr lang="tr-TR" sz="5400" dirty="0"/>
          </a:p>
        </p:txBody>
      </p:sp>
      <p:sp>
        <p:nvSpPr>
          <p:cNvPr id="3" name="Alt Başlık 2">
            <a:extLst>
              <a:ext uri="{FF2B5EF4-FFF2-40B4-BE49-F238E27FC236}">
                <a16:creationId xmlns:a16="http://schemas.microsoft.com/office/drawing/2014/main" id="{206931E7-55BE-4C6F-B81B-58A012917D8A}"/>
              </a:ext>
            </a:extLst>
          </p:cNvPr>
          <p:cNvSpPr>
            <a:spLocks noGrp="1"/>
          </p:cNvSpPr>
          <p:nvPr>
            <p:ph type="subTitle" idx="1"/>
          </p:nvPr>
        </p:nvSpPr>
        <p:spPr>
          <a:xfrm>
            <a:off x="1069848" y="4389120"/>
            <a:ext cx="9966960" cy="842756"/>
          </a:xfrm>
        </p:spPr>
        <p:txBody>
          <a:bodyPr>
            <a:normAutofit/>
          </a:bodyPr>
          <a:lstStyle/>
          <a:p>
            <a:endParaRPr lang="tr-TR" sz="2400" dirty="0"/>
          </a:p>
        </p:txBody>
      </p:sp>
      <p:pic>
        <p:nvPicPr>
          <p:cNvPr id="1027" name="Picture 3">
            <a:extLst>
              <a:ext uri="{FF2B5EF4-FFF2-40B4-BE49-F238E27FC236}">
                <a16:creationId xmlns:a16="http://schemas.microsoft.com/office/drawing/2014/main" id="{F54F320E-CDE9-4A4F-943D-E0F4AB5701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1897" y="1544844"/>
            <a:ext cx="1234911" cy="1272831"/>
          </a:xfrm>
          <a:prstGeom prst="rect">
            <a:avLst/>
          </a:prstGeom>
          <a:noFill/>
          <a:ln>
            <a:noFill/>
          </a:ln>
          <a:effectLst/>
          <a:extLst>
            <a:ext uri="{909E8E84-426E-40DD-AFC4-6F175D3DCCD1}">
              <a14:hiddenFill xmlns:a14="http://schemas.microsoft.com/office/drawing/2010/main">
                <a:solidFill>
                  <a:srgbClr val="5A6378"/>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9" name="Picture 5" descr="MEB Logo ve Amblem (Milli Eğitim Bakanlığı) - meb.gov.tr Free ...">
            <a:extLst>
              <a:ext uri="{FF2B5EF4-FFF2-40B4-BE49-F238E27FC236}">
                <a16:creationId xmlns:a16="http://schemas.microsoft.com/office/drawing/2014/main" id="{389D6A36-CA5E-4C44-AA6C-DC60D55D36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3480" y="1626124"/>
            <a:ext cx="1234911" cy="1234911"/>
          </a:xfrm>
          <a:prstGeom prst="rect">
            <a:avLst/>
          </a:prstGeom>
          <a:noFill/>
          <a:extLst>
            <a:ext uri="{909E8E84-426E-40DD-AFC4-6F175D3DCCD1}">
              <a14:hiddenFill xmlns:a14="http://schemas.microsoft.com/office/drawing/2010/main">
                <a:solidFill>
                  <a:srgbClr val="FFFFFF"/>
                </a:solidFill>
              </a14:hiddenFill>
            </a:ext>
          </a:extLst>
        </p:spPr>
      </p:pic>
      <p:pic>
        <p:nvPicPr>
          <p:cNvPr id="7" name="WhatsApp Audio 2020-05-11 at 02.47.48 (1)">
            <a:hlinkClick r:id="" action="ppaction://media"/>
            <a:extLst>
              <a:ext uri="{FF2B5EF4-FFF2-40B4-BE49-F238E27FC236}">
                <a16:creationId xmlns:a16="http://schemas.microsoft.com/office/drawing/2014/main" id="{18E956B1-71E4-4B7F-989B-857765CBFA8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31989" y="181015"/>
            <a:ext cx="487363" cy="487363"/>
          </a:xfrm>
          <a:prstGeom prst="rect">
            <a:avLst/>
          </a:prstGeom>
        </p:spPr>
      </p:pic>
    </p:spTree>
    <p:extLst>
      <p:ext uri="{BB962C8B-B14F-4D97-AF65-F5344CB8AC3E}">
        <p14:creationId xmlns:p14="http://schemas.microsoft.com/office/powerpoint/2010/main" val="10567669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8363BAB-DB95-49CE-AEE8-C00438857C83}"/>
              </a:ext>
            </a:extLst>
          </p:cNvPr>
          <p:cNvSpPr>
            <a:spLocks noGrp="1"/>
          </p:cNvSpPr>
          <p:nvPr>
            <p:ph type="title"/>
          </p:nvPr>
        </p:nvSpPr>
        <p:spPr/>
        <p:txBody>
          <a:bodyPr>
            <a:normAutofit/>
          </a:bodyPr>
          <a:lstStyle/>
          <a:p>
            <a:pPr algn="ctr"/>
            <a:r>
              <a:rPr lang="tr-TR" sz="4800" dirty="0">
                <a:solidFill>
                  <a:srgbClr val="92D050"/>
                </a:solidFill>
              </a:rPr>
              <a:t>SPORTİF FAALİYETLER</a:t>
            </a:r>
          </a:p>
        </p:txBody>
      </p:sp>
      <p:pic>
        <p:nvPicPr>
          <p:cNvPr id="4100" name="Picture 4">
            <a:extLst>
              <a:ext uri="{FF2B5EF4-FFF2-40B4-BE49-F238E27FC236}">
                <a16:creationId xmlns:a16="http://schemas.microsoft.com/office/drawing/2014/main" id="{E2995E3C-0576-4C0A-ACD2-C94AC55083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13" y="1629323"/>
            <a:ext cx="4390571" cy="246969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663B4FB0-48A8-4895-B29B-235245D611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7057" y="484632"/>
            <a:ext cx="3624943" cy="203903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357E96D8-D540-4F97-B0C2-93302F1701C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685894" y="3841430"/>
            <a:ext cx="3541174" cy="262932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8819C5AE-D2D4-458E-ADE5-B84F476A3F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1427" y="4764025"/>
            <a:ext cx="3193143" cy="179614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4112" name="Picture 16">
            <a:extLst>
              <a:ext uri="{FF2B5EF4-FFF2-40B4-BE49-F238E27FC236}">
                <a16:creationId xmlns:a16="http://schemas.microsoft.com/office/drawing/2014/main" id="{104F6AC6-468C-449E-BD83-B1BA5264CE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3065" y="2280755"/>
            <a:ext cx="2408792" cy="180358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07820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0D62C93-AA1F-4F27-B7FD-8F505EBFBC25}"/>
              </a:ext>
            </a:extLst>
          </p:cNvPr>
          <p:cNvSpPr>
            <a:spLocks noGrp="1"/>
          </p:cNvSpPr>
          <p:nvPr>
            <p:ph type="title"/>
          </p:nvPr>
        </p:nvSpPr>
        <p:spPr>
          <a:xfrm>
            <a:off x="2850324" y="2785726"/>
            <a:ext cx="7747581" cy="1609344"/>
          </a:xfrm>
        </p:spPr>
        <p:txBody>
          <a:bodyPr/>
          <a:lstStyle/>
          <a:p>
            <a:r>
              <a:rPr lang="tr-TR" dirty="0">
                <a:solidFill>
                  <a:srgbClr val="00B0F0"/>
                </a:solidFill>
              </a:rPr>
              <a:t>KODLAMA ETKİNLİKLERİMİZ</a:t>
            </a:r>
          </a:p>
        </p:txBody>
      </p:sp>
      <p:pic>
        <p:nvPicPr>
          <p:cNvPr id="5122" name="Picture 2">
            <a:extLst>
              <a:ext uri="{FF2B5EF4-FFF2-40B4-BE49-F238E27FC236}">
                <a16:creationId xmlns:a16="http://schemas.microsoft.com/office/drawing/2014/main" id="{BE6BF5BF-6B33-4517-9D7F-47B5B7CDE6E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3553" y="3939853"/>
            <a:ext cx="2883638" cy="2541136"/>
          </a:xfrm>
          <a:prstGeom prst="ellipse">
            <a:avLst/>
          </a:prstGeom>
          <a:ln w="381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5F73344A-DDA7-4E26-ADA2-BAE2FAFEBA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1480" y="3839899"/>
            <a:ext cx="3507258" cy="3116657"/>
          </a:xfrm>
          <a:prstGeom prst="ellipse">
            <a:avLst/>
          </a:prstGeom>
          <a:ln w="381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A89B0358-5099-45DA-A66D-80C7393229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306" y="-4768"/>
            <a:ext cx="4902828" cy="3267603"/>
          </a:xfrm>
          <a:prstGeom prst="ellipse">
            <a:avLst/>
          </a:prstGeom>
          <a:ln w="381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5132" name="Picture 12">
            <a:extLst>
              <a:ext uri="{FF2B5EF4-FFF2-40B4-BE49-F238E27FC236}">
                <a16:creationId xmlns:a16="http://schemas.microsoft.com/office/drawing/2014/main" id="{AFE313B9-7748-4C16-81DC-82CBEE53407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162" t="-2912" r="971" b="2912"/>
          <a:stretch/>
        </p:blipFill>
        <p:spPr bwMode="auto">
          <a:xfrm>
            <a:off x="9445131" y="854424"/>
            <a:ext cx="2746869" cy="2831199"/>
          </a:xfrm>
          <a:prstGeom prst="ellipse">
            <a:avLst/>
          </a:prstGeom>
          <a:ln w="381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0912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7591CE9-C059-4B21-9CA0-BDBBC353D8F8}"/>
              </a:ext>
            </a:extLst>
          </p:cNvPr>
          <p:cNvSpPr>
            <a:spLocks noGrp="1"/>
          </p:cNvSpPr>
          <p:nvPr>
            <p:ph type="title"/>
          </p:nvPr>
        </p:nvSpPr>
        <p:spPr/>
        <p:txBody>
          <a:bodyPr>
            <a:normAutofit fontScale="90000"/>
          </a:bodyPr>
          <a:lstStyle/>
          <a:p>
            <a:r>
              <a:rPr lang="tr-TR" dirty="0"/>
              <a:t>ÇOK DAHA FAZLASI </a:t>
            </a:r>
            <a:br>
              <a:rPr lang="tr-TR" dirty="0"/>
            </a:br>
            <a:r>
              <a:rPr lang="tr-TR" dirty="0"/>
              <a:t>TURGUT ÖZAL İMAM HATİP ORTAOKULU’NDA</a:t>
            </a:r>
          </a:p>
        </p:txBody>
      </p:sp>
      <p:pic>
        <p:nvPicPr>
          <p:cNvPr id="6146" name="Picture 2">
            <a:extLst>
              <a:ext uri="{FF2B5EF4-FFF2-40B4-BE49-F238E27FC236}">
                <a16:creationId xmlns:a16="http://schemas.microsoft.com/office/drawing/2014/main" id="{6D53DD33-5E3E-4745-B053-728817FB1BE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0485" y="2682357"/>
            <a:ext cx="4098110" cy="30428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48" name="Picture 4">
            <a:extLst>
              <a:ext uri="{FF2B5EF4-FFF2-40B4-BE49-F238E27FC236}">
                <a16:creationId xmlns:a16="http://schemas.microsoft.com/office/drawing/2014/main" id="{D7C6B42C-FC7D-42FE-89DA-5D581FC231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7629" y="3288165"/>
            <a:ext cx="4332514" cy="24370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95074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BC45F81-4E2A-4297-B526-616C65AB46DD}"/>
              </a:ext>
            </a:extLst>
          </p:cNvPr>
          <p:cNvSpPr>
            <a:spLocks noGrp="1"/>
          </p:cNvSpPr>
          <p:nvPr>
            <p:ph type="title"/>
          </p:nvPr>
        </p:nvSpPr>
        <p:spPr/>
        <p:txBody>
          <a:bodyPr/>
          <a:lstStyle/>
          <a:p>
            <a:endParaRPr lang="tr-TR" dirty="0"/>
          </a:p>
        </p:txBody>
      </p:sp>
      <p:pic>
        <p:nvPicPr>
          <p:cNvPr id="7178" name="Picture 10">
            <a:extLst>
              <a:ext uri="{FF2B5EF4-FFF2-40B4-BE49-F238E27FC236}">
                <a16:creationId xmlns:a16="http://schemas.microsoft.com/office/drawing/2014/main" id="{8B80779B-82FE-4E32-B706-6AF0413641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2877" y="3758674"/>
            <a:ext cx="5509913" cy="30993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2">
            <a:extLst>
              <a:ext uri="{FF2B5EF4-FFF2-40B4-BE49-F238E27FC236}">
                <a16:creationId xmlns:a16="http://schemas.microsoft.com/office/drawing/2014/main" id="{A505C906-3731-4419-812D-995C04F030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162" y="261258"/>
            <a:ext cx="5863771" cy="32983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4">
            <a:extLst>
              <a:ext uri="{FF2B5EF4-FFF2-40B4-BE49-F238E27FC236}">
                <a16:creationId xmlns:a16="http://schemas.microsoft.com/office/drawing/2014/main" id="{A13EEE5B-4CD7-4475-B1E9-915B12DBE4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3752" y="-256985"/>
            <a:ext cx="4386943" cy="329020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6">
            <a:extLst>
              <a:ext uri="{FF2B5EF4-FFF2-40B4-BE49-F238E27FC236}">
                <a16:creationId xmlns:a16="http://schemas.microsoft.com/office/drawing/2014/main" id="{74A78B03-1C56-4996-B1D7-0ACD7FB99C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162" y="4480133"/>
            <a:ext cx="3597981" cy="20238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İçerik Yer Tutucusu 3">
            <a:extLst>
              <a:ext uri="{FF2B5EF4-FFF2-40B4-BE49-F238E27FC236}">
                <a16:creationId xmlns:a16="http://schemas.microsoft.com/office/drawing/2014/main" id="{4F46D8FA-0996-4878-8AC1-8735CE29198E}"/>
              </a:ext>
            </a:extLst>
          </p:cNvPr>
          <p:cNvSpPr>
            <a:spLocks noGrp="1"/>
          </p:cNvSpPr>
          <p:nvPr>
            <p:ph idx="1"/>
          </p:nvPr>
        </p:nvSpPr>
        <p:spPr/>
        <p:txBody>
          <a:bodyPr/>
          <a:lstStyle/>
          <a:p>
            <a:endParaRPr lang="tr-TR" dirty="0"/>
          </a:p>
        </p:txBody>
      </p:sp>
    </p:spTree>
    <p:extLst>
      <p:ext uri="{BB962C8B-B14F-4D97-AF65-F5344CB8AC3E}">
        <p14:creationId xmlns:p14="http://schemas.microsoft.com/office/powerpoint/2010/main" val="3419706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FBB5D9-009A-4D06-B4FC-2658B6D40224}"/>
              </a:ext>
            </a:extLst>
          </p:cNvPr>
          <p:cNvSpPr>
            <a:spLocks noGrp="1"/>
          </p:cNvSpPr>
          <p:nvPr>
            <p:ph type="title"/>
          </p:nvPr>
        </p:nvSpPr>
        <p:spPr/>
        <p:txBody>
          <a:bodyPr/>
          <a:lstStyle/>
          <a:p>
            <a:endParaRPr lang="tr-TR" dirty="0"/>
          </a:p>
        </p:txBody>
      </p:sp>
      <p:pic>
        <p:nvPicPr>
          <p:cNvPr id="8194" name="Picture 2">
            <a:extLst>
              <a:ext uri="{FF2B5EF4-FFF2-40B4-BE49-F238E27FC236}">
                <a16:creationId xmlns:a16="http://schemas.microsoft.com/office/drawing/2014/main" id="{629FE3B3-2779-41D2-B425-B54990D58C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744" y="484632"/>
            <a:ext cx="3463501" cy="259762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8196" name="Picture 4">
            <a:extLst>
              <a:ext uri="{FF2B5EF4-FFF2-40B4-BE49-F238E27FC236}">
                <a16:creationId xmlns:a16="http://schemas.microsoft.com/office/drawing/2014/main" id="{FE65071D-48D8-4212-8046-F19E396268E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6571" y="3960557"/>
            <a:ext cx="3828144" cy="215333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8200" name="Picture 8">
            <a:extLst>
              <a:ext uri="{FF2B5EF4-FFF2-40B4-BE49-F238E27FC236}">
                <a16:creationId xmlns:a16="http://schemas.microsoft.com/office/drawing/2014/main" id="{64A64123-D4BD-4375-9CC6-42068EA04B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5912" y="2797629"/>
            <a:ext cx="6579809" cy="370114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8202" name="Picture 10">
            <a:extLst>
              <a:ext uri="{FF2B5EF4-FFF2-40B4-BE49-F238E27FC236}">
                <a16:creationId xmlns:a16="http://schemas.microsoft.com/office/drawing/2014/main" id="{F960F650-E330-4906-8CEE-6039C99F24E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845" b="23944"/>
          <a:stretch/>
        </p:blipFill>
        <p:spPr bwMode="auto">
          <a:xfrm>
            <a:off x="6614127" y="359228"/>
            <a:ext cx="3083378" cy="225922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884280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20E95FE-40BE-4C14-B9F6-B02BFB962B2F}"/>
              </a:ext>
            </a:extLst>
          </p:cNvPr>
          <p:cNvSpPr>
            <a:spLocks noGrp="1"/>
          </p:cNvSpPr>
          <p:nvPr>
            <p:ph type="title"/>
          </p:nvPr>
        </p:nvSpPr>
        <p:spPr/>
        <p:txBody>
          <a:bodyPr/>
          <a:lstStyle/>
          <a:p>
            <a:endParaRPr lang="tr-TR"/>
          </a:p>
        </p:txBody>
      </p:sp>
      <p:pic>
        <p:nvPicPr>
          <p:cNvPr id="9220" name="Picture 4">
            <a:extLst>
              <a:ext uri="{FF2B5EF4-FFF2-40B4-BE49-F238E27FC236}">
                <a16:creationId xmlns:a16="http://schemas.microsoft.com/office/drawing/2014/main" id="{FE7CE0E8-66D5-4765-88E5-4208529EDA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12819" y="456410"/>
            <a:ext cx="4218467" cy="2372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224" name="Picture 8">
            <a:extLst>
              <a:ext uri="{FF2B5EF4-FFF2-40B4-BE49-F238E27FC236}">
                <a16:creationId xmlns:a16="http://schemas.microsoft.com/office/drawing/2014/main" id="{36E83676-1FDA-4652-AC70-338DB0B6B6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3963" y="4096877"/>
            <a:ext cx="3397431" cy="25480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226" name="Picture 10">
            <a:extLst>
              <a:ext uri="{FF2B5EF4-FFF2-40B4-BE49-F238E27FC236}">
                <a16:creationId xmlns:a16="http://schemas.microsoft.com/office/drawing/2014/main" id="{A7CCE46D-7EC6-4425-96E7-8D8B1C0B39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1327" y="3114928"/>
            <a:ext cx="4519942" cy="33899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1" name="Picture 12">
            <a:extLst>
              <a:ext uri="{FF2B5EF4-FFF2-40B4-BE49-F238E27FC236}">
                <a16:creationId xmlns:a16="http://schemas.microsoft.com/office/drawing/2014/main" id="{3F557EC6-6A27-4FB7-B196-20CC578DF3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099" y="64802"/>
            <a:ext cx="4918872" cy="36891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999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B92F9DF-8FC4-4322-BB6D-135A47602C1A}"/>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3D8BFF7C-E8ED-4440-B497-5BCA84EE2071}"/>
              </a:ext>
            </a:extLst>
          </p:cNvPr>
          <p:cNvSpPr>
            <a:spLocks noGrp="1"/>
          </p:cNvSpPr>
          <p:nvPr>
            <p:ph idx="1"/>
          </p:nvPr>
        </p:nvSpPr>
        <p:spPr/>
        <p:txBody>
          <a:bodyPr/>
          <a:lstStyle/>
          <a:p>
            <a:pPr marL="0" indent="0">
              <a:buNone/>
            </a:pPr>
            <a:r>
              <a:rPr lang="tr-TR" sz="3600" b="1" i="1" dirty="0"/>
              <a:t>Sizin en hayırlınız Kuran’ı öğreneniniz ve öğreteninizdir. </a:t>
            </a:r>
            <a:endParaRPr lang="tr-TR" sz="3600" dirty="0"/>
          </a:p>
          <a:p>
            <a:pPr marL="0" indent="0" algn="r">
              <a:buNone/>
            </a:pPr>
            <a:endParaRPr lang="tr-TR" b="1" i="1" dirty="0"/>
          </a:p>
          <a:p>
            <a:pPr marL="0" indent="0" algn="r">
              <a:buNone/>
            </a:pPr>
            <a:endParaRPr lang="tr-TR" b="1" i="1" dirty="0"/>
          </a:p>
          <a:p>
            <a:pPr marL="0" indent="0" algn="r">
              <a:buNone/>
            </a:pPr>
            <a:endParaRPr lang="tr-TR" b="1" i="1" dirty="0"/>
          </a:p>
          <a:p>
            <a:pPr marL="0" indent="0" algn="r">
              <a:buNone/>
            </a:pPr>
            <a:endParaRPr lang="tr-TR" b="1" i="1" dirty="0"/>
          </a:p>
          <a:p>
            <a:pPr marL="0" indent="0" algn="r">
              <a:buNone/>
            </a:pPr>
            <a:r>
              <a:rPr lang="tr-TR" sz="3600" b="1" i="1" dirty="0"/>
              <a:t>Hadis-i Şerif </a:t>
            </a:r>
            <a:endParaRPr lang="tr-TR" sz="3600" dirty="0"/>
          </a:p>
        </p:txBody>
      </p:sp>
    </p:spTree>
    <p:extLst>
      <p:ext uri="{BB962C8B-B14F-4D97-AF65-F5344CB8AC3E}">
        <p14:creationId xmlns:p14="http://schemas.microsoft.com/office/powerpoint/2010/main" val="2150627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FAD0967-0FC0-420A-923E-65F1F8B11725}"/>
              </a:ext>
            </a:extLst>
          </p:cNvPr>
          <p:cNvSpPr>
            <a:spLocks noGrp="1"/>
          </p:cNvSpPr>
          <p:nvPr>
            <p:ph type="title"/>
          </p:nvPr>
        </p:nvSpPr>
        <p:spPr/>
        <p:txBody>
          <a:bodyPr/>
          <a:lstStyle/>
          <a:p>
            <a:r>
              <a:rPr lang="tr-TR" dirty="0"/>
              <a:t>MİSYONUMUZ</a:t>
            </a:r>
          </a:p>
        </p:txBody>
      </p:sp>
      <p:sp>
        <p:nvSpPr>
          <p:cNvPr id="3" name="İçerik Yer Tutucusu 2">
            <a:extLst>
              <a:ext uri="{FF2B5EF4-FFF2-40B4-BE49-F238E27FC236}">
                <a16:creationId xmlns:a16="http://schemas.microsoft.com/office/drawing/2014/main" id="{33FB9767-3BB0-45A2-AE6A-A5796BB2F16E}"/>
              </a:ext>
            </a:extLst>
          </p:cNvPr>
          <p:cNvSpPr>
            <a:spLocks noGrp="1"/>
          </p:cNvSpPr>
          <p:nvPr>
            <p:ph idx="1"/>
          </p:nvPr>
        </p:nvSpPr>
        <p:spPr/>
        <p:txBody>
          <a:bodyPr>
            <a:normAutofit/>
          </a:bodyPr>
          <a:lstStyle/>
          <a:p>
            <a:pPr marL="0" indent="0">
              <a:buNone/>
            </a:pPr>
            <a:r>
              <a:rPr lang="tr-TR" sz="2800" dirty="0">
                <a:solidFill>
                  <a:schemeClr val="accent1">
                    <a:lumMod val="50000"/>
                  </a:schemeClr>
                </a:solidFill>
              </a:rPr>
              <a:t>Milli ve manevi değerleri </a:t>
            </a:r>
            <a:r>
              <a:rPr lang="tr-TR" sz="2800" dirty="0" err="1">
                <a:solidFill>
                  <a:schemeClr val="accent1">
                    <a:lumMod val="50000"/>
                  </a:schemeClr>
                </a:solidFill>
              </a:rPr>
              <a:t>özümsemiş,biz</a:t>
            </a:r>
            <a:r>
              <a:rPr lang="tr-TR" sz="2800" dirty="0">
                <a:solidFill>
                  <a:schemeClr val="accent1">
                    <a:lumMod val="50000"/>
                  </a:schemeClr>
                </a:solidFill>
              </a:rPr>
              <a:t> duygusuna </a:t>
            </a:r>
            <a:r>
              <a:rPr lang="tr-TR" sz="2800" dirty="0" err="1">
                <a:solidFill>
                  <a:schemeClr val="accent1">
                    <a:lumMod val="50000"/>
                  </a:schemeClr>
                </a:solidFill>
              </a:rPr>
              <a:t>sahip,birlikte</a:t>
            </a:r>
            <a:r>
              <a:rPr lang="tr-TR" sz="2800" dirty="0">
                <a:solidFill>
                  <a:schemeClr val="accent1">
                    <a:lumMod val="50000"/>
                  </a:schemeClr>
                </a:solidFill>
              </a:rPr>
              <a:t> yaşama kültürünü ve paylaşmayı </a:t>
            </a:r>
            <a:r>
              <a:rPr lang="tr-TR" sz="2800" dirty="0" err="1">
                <a:solidFill>
                  <a:schemeClr val="accent1">
                    <a:lumMod val="50000"/>
                  </a:schemeClr>
                </a:solidFill>
              </a:rPr>
              <a:t>bilen,topluma</a:t>
            </a:r>
            <a:r>
              <a:rPr lang="tr-TR" sz="2800" dirty="0">
                <a:solidFill>
                  <a:schemeClr val="accent1">
                    <a:lumMod val="50000"/>
                  </a:schemeClr>
                </a:solidFill>
              </a:rPr>
              <a:t> yük olmayıp değer </a:t>
            </a:r>
            <a:r>
              <a:rPr lang="tr-TR" sz="2800" dirty="0" err="1">
                <a:solidFill>
                  <a:schemeClr val="accent1">
                    <a:lumMod val="50000"/>
                  </a:schemeClr>
                </a:solidFill>
              </a:rPr>
              <a:t>katan,bulunduğu</a:t>
            </a:r>
            <a:r>
              <a:rPr lang="tr-TR" sz="2800" dirty="0">
                <a:solidFill>
                  <a:schemeClr val="accent1">
                    <a:lumMod val="50000"/>
                  </a:schemeClr>
                </a:solidFill>
              </a:rPr>
              <a:t> ortamda fark </a:t>
            </a:r>
            <a:r>
              <a:rPr lang="tr-TR" sz="2800" dirty="0" err="1">
                <a:solidFill>
                  <a:schemeClr val="accent1">
                    <a:lumMod val="50000"/>
                  </a:schemeClr>
                </a:solidFill>
              </a:rPr>
              <a:t>yaratan,üzerinde</a:t>
            </a:r>
            <a:r>
              <a:rPr lang="tr-TR" sz="2800" dirty="0">
                <a:solidFill>
                  <a:schemeClr val="accent1">
                    <a:lumMod val="50000"/>
                  </a:schemeClr>
                </a:solidFill>
              </a:rPr>
              <a:t> yükseldiği tarihi misyonun bilincinde </a:t>
            </a:r>
            <a:r>
              <a:rPr lang="tr-TR" sz="2800" dirty="0" err="1">
                <a:solidFill>
                  <a:schemeClr val="accent1">
                    <a:lumMod val="50000"/>
                  </a:schemeClr>
                </a:solidFill>
              </a:rPr>
              <a:t>olan,geleceği</a:t>
            </a:r>
            <a:r>
              <a:rPr lang="tr-TR" sz="2800" dirty="0">
                <a:solidFill>
                  <a:schemeClr val="accent1">
                    <a:lumMod val="50000"/>
                  </a:schemeClr>
                </a:solidFill>
              </a:rPr>
              <a:t> inşa etme idealine sahip; erdemli nesiller yetiştirmektir. </a:t>
            </a:r>
          </a:p>
        </p:txBody>
      </p:sp>
    </p:spTree>
    <p:extLst>
      <p:ext uri="{BB962C8B-B14F-4D97-AF65-F5344CB8AC3E}">
        <p14:creationId xmlns:p14="http://schemas.microsoft.com/office/powerpoint/2010/main" val="2003453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A4BA7A7-722B-48DC-9690-6885AA107908}"/>
              </a:ext>
            </a:extLst>
          </p:cNvPr>
          <p:cNvSpPr>
            <a:spLocks noGrp="1"/>
          </p:cNvSpPr>
          <p:nvPr>
            <p:ph type="title"/>
          </p:nvPr>
        </p:nvSpPr>
        <p:spPr/>
        <p:txBody>
          <a:bodyPr/>
          <a:lstStyle/>
          <a:p>
            <a:r>
              <a:rPr lang="tr-TR" dirty="0"/>
              <a:t>VİZYONUMUZ</a:t>
            </a:r>
          </a:p>
        </p:txBody>
      </p:sp>
      <p:sp>
        <p:nvSpPr>
          <p:cNvPr id="3" name="İçerik Yer Tutucusu 2">
            <a:extLst>
              <a:ext uri="{FF2B5EF4-FFF2-40B4-BE49-F238E27FC236}">
                <a16:creationId xmlns:a16="http://schemas.microsoft.com/office/drawing/2014/main" id="{DEFE2030-09E4-4DEF-8D63-FD8352104F41}"/>
              </a:ext>
            </a:extLst>
          </p:cNvPr>
          <p:cNvSpPr>
            <a:spLocks noGrp="1"/>
          </p:cNvSpPr>
          <p:nvPr>
            <p:ph idx="1"/>
          </p:nvPr>
        </p:nvSpPr>
        <p:spPr/>
        <p:txBody>
          <a:bodyPr/>
          <a:lstStyle/>
          <a:p>
            <a:pPr marL="0" indent="0">
              <a:buNone/>
            </a:pPr>
            <a:r>
              <a:rPr lang="tr-TR" sz="2800" dirty="0">
                <a:solidFill>
                  <a:srgbClr val="002060"/>
                </a:solidFill>
              </a:rPr>
              <a:t>Bölgemizde ve ülkemizde başarısını </a:t>
            </a:r>
            <a:r>
              <a:rPr lang="tr-TR" sz="2800" dirty="0" err="1">
                <a:solidFill>
                  <a:srgbClr val="002060"/>
                </a:solidFill>
              </a:rPr>
              <a:t>kanıtlamış,paydaşlarının</a:t>
            </a:r>
            <a:r>
              <a:rPr lang="tr-TR" sz="2800" dirty="0">
                <a:solidFill>
                  <a:srgbClr val="002060"/>
                </a:solidFill>
              </a:rPr>
              <a:t> üyesi olmaktan gurur </a:t>
            </a:r>
            <a:r>
              <a:rPr lang="tr-TR" sz="2800" dirty="0" err="1">
                <a:solidFill>
                  <a:srgbClr val="002060"/>
                </a:solidFill>
              </a:rPr>
              <a:t>duyduğu,inançlı</a:t>
            </a:r>
            <a:r>
              <a:rPr lang="tr-TR" sz="2800" dirty="0">
                <a:solidFill>
                  <a:srgbClr val="002060"/>
                </a:solidFill>
              </a:rPr>
              <a:t>, ilkeli ve başarılı bireylerin </a:t>
            </a:r>
            <a:r>
              <a:rPr lang="tr-TR" sz="2800" dirty="0" err="1">
                <a:solidFill>
                  <a:srgbClr val="002060"/>
                </a:solidFill>
              </a:rPr>
              <a:t>yetiştiği,bölgesinde</a:t>
            </a:r>
            <a:r>
              <a:rPr lang="tr-TR" sz="2800" dirty="0">
                <a:solidFill>
                  <a:srgbClr val="002060"/>
                </a:solidFill>
              </a:rPr>
              <a:t> tercih edilen saygın bir eğitim kurumu olmaktır.</a:t>
            </a:r>
          </a:p>
          <a:p>
            <a:endParaRPr lang="tr-TR" dirty="0"/>
          </a:p>
        </p:txBody>
      </p:sp>
    </p:spTree>
    <p:extLst>
      <p:ext uri="{BB962C8B-B14F-4D97-AF65-F5344CB8AC3E}">
        <p14:creationId xmlns:p14="http://schemas.microsoft.com/office/powerpoint/2010/main" val="17458927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5A9A090-A87A-40E3-BE81-3F0535E4A8DA}"/>
              </a:ext>
            </a:extLst>
          </p:cNvPr>
          <p:cNvSpPr>
            <a:spLocks noGrp="1"/>
          </p:cNvSpPr>
          <p:nvPr>
            <p:ph type="title"/>
          </p:nvPr>
        </p:nvSpPr>
        <p:spPr/>
        <p:txBody>
          <a:bodyPr/>
          <a:lstStyle/>
          <a:p>
            <a:r>
              <a:rPr lang="tr-TR" dirty="0"/>
              <a:t>OKULUMUZUN TARİHÇESİ</a:t>
            </a:r>
          </a:p>
        </p:txBody>
      </p:sp>
      <p:sp>
        <p:nvSpPr>
          <p:cNvPr id="3" name="İçerik Yer Tutucusu 2">
            <a:extLst>
              <a:ext uri="{FF2B5EF4-FFF2-40B4-BE49-F238E27FC236}">
                <a16:creationId xmlns:a16="http://schemas.microsoft.com/office/drawing/2014/main" id="{5F5A75F8-E405-481C-9CAF-59E1EC453C80}"/>
              </a:ext>
            </a:extLst>
          </p:cNvPr>
          <p:cNvSpPr>
            <a:spLocks noGrp="1"/>
          </p:cNvSpPr>
          <p:nvPr>
            <p:ph idx="1"/>
          </p:nvPr>
        </p:nvSpPr>
        <p:spPr/>
        <p:txBody>
          <a:bodyPr>
            <a:normAutofit/>
          </a:bodyPr>
          <a:lstStyle/>
          <a:p>
            <a:pPr marL="0" indent="0">
              <a:buNone/>
            </a:pPr>
            <a:r>
              <a:rPr lang="tr-TR" sz="2800" dirty="0">
                <a:solidFill>
                  <a:schemeClr val="accent2">
                    <a:lumMod val="50000"/>
                  </a:schemeClr>
                </a:solidFill>
              </a:rPr>
              <a:t>Okul, eğitim-öğretime 2015 yılında 1 İlköğretim ve Eğitim Kanunu Bazı Kanunlarda Değişiklik Yapılmasına Dair 30/03/2012 tarih ve 6287 Sayılı Kanun ile zorunlu eğitimin 12 yıla çıkmasıyla eğitim sistemi de ilkokul, ortaokul ve lise(4+4+4)) olarak yeniden yapılandırıldı ve İmam Hatip Ortaokulları Eğitim sistemimizdeki yerini aldı. Okul Binamız 2015 yılında yapılmış olup aynı yıl okulumuza tahsis edilmiştir Okulumuza 2015 yılı Ağustos ayında kurucu müdür atanmış olup, 2015-2016 Eğitim Öğretim Yılında, Eğitim Öğretime açılmıştır.</a:t>
            </a:r>
          </a:p>
        </p:txBody>
      </p:sp>
    </p:spTree>
    <p:extLst>
      <p:ext uri="{BB962C8B-B14F-4D97-AF65-F5344CB8AC3E}">
        <p14:creationId xmlns:p14="http://schemas.microsoft.com/office/powerpoint/2010/main" val="94545580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DF74A8F-FCAE-4E4F-B29F-209F4EF2C85D}"/>
              </a:ext>
            </a:extLst>
          </p:cNvPr>
          <p:cNvSpPr>
            <a:spLocks noGrp="1"/>
          </p:cNvSpPr>
          <p:nvPr>
            <p:ph type="title"/>
          </p:nvPr>
        </p:nvSpPr>
        <p:spPr/>
        <p:txBody>
          <a:bodyPr/>
          <a:lstStyle/>
          <a:p>
            <a:endParaRPr lang="tr-TR"/>
          </a:p>
        </p:txBody>
      </p:sp>
      <p:pic>
        <p:nvPicPr>
          <p:cNvPr id="4" name="İçerik Yer Tutucusu 3">
            <a:extLst>
              <a:ext uri="{FF2B5EF4-FFF2-40B4-BE49-F238E27FC236}">
                <a16:creationId xmlns:a16="http://schemas.microsoft.com/office/drawing/2014/main" id="{CC2D9471-20D0-4177-B718-587C55B66D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3254" y="190010"/>
            <a:ext cx="10661715" cy="5863471"/>
          </a:xfrm>
          <a:prstGeom prst="rect">
            <a:avLst/>
          </a:prstGeom>
        </p:spPr>
      </p:pic>
    </p:spTree>
    <p:extLst>
      <p:ext uri="{BB962C8B-B14F-4D97-AF65-F5344CB8AC3E}">
        <p14:creationId xmlns:p14="http://schemas.microsoft.com/office/powerpoint/2010/main" val="332343850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786F075-DC0B-4F92-B380-8306B04E751E}"/>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5ADE6042-FDE3-4047-B8B9-901B3B3744D8}"/>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85A45218-9A6D-4D91-A3F0-1437F52D70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0268" y="0"/>
            <a:ext cx="9144000" cy="6858000"/>
          </a:xfrm>
          <a:prstGeom prst="rect">
            <a:avLst/>
          </a:prstGeom>
        </p:spPr>
      </p:pic>
    </p:spTree>
    <p:extLst>
      <p:ext uri="{BB962C8B-B14F-4D97-AF65-F5344CB8AC3E}">
        <p14:creationId xmlns:p14="http://schemas.microsoft.com/office/powerpoint/2010/main" val="2693896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FDDA6A6-D568-477E-BAE2-6A3B12D20468}"/>
              </a:ext>
            </a:extLst>
          </p:cNvPr>
          <p:cNvSpPr>
            <a:spLocks noGrp="1"/>
          </p:cNvSpPr>
          <p:nvPr>
            <p:ph type="title"/>
          </p:nvPr>
        </p:nvSpPr>
        <p:spPr/>
        <p:txBody>
          <a:bodyPr/>
          <a:lstStyle/>
          <a:p>
            <a:endParaRPr lang="tr-TR"/>
          </a:p>
        </p:txBody>
      </p:sp>
      <p:sp>
        <p:nvSpPr>
          <p:cNvPr id="4" name="Metin kutusu 3">
            <a:extLst>
              <a:ext uri="{FF2B5EF4-FFF2-40B4-BE49-F238E27FC236}">
                <a16:creationId xmlns:a16="http://schemas.microsoft.com/office/drawing/2014/main" id="{18F65E7B-F3BC-4652-9FC5-4A5713D65BD1}"/>
              </a:ext>
            </a:extLst>
          </p:cNvPr>
          <p:cNvSpPr txBox="1"/>
          <p:nvPr/>
        </p:nvSpPr>
        <p:spPr>
          <a:xfrm>
            <a:off x="2997519" y="1557854"/>
            <a:ext cx="5927740" cy="4124206"/>
          </a:xfrm>
          <a:prstGeom prst="rect">
            <a:avLst/>
          </a:prstGeom>
          <a:noFill/>
        </p:spPr>
        <p:txBody>
          <a:bodyPr wrap="square" rtlCol="0">
            <a:spAutoFit/>
          </a:bodyPr>
          <a:lstStyle/>
          <a:p>
            <a:r>
              <a:rPr lang="tr-TR" sz="2800" dirty="0">
                <a:solidFill>
                  <a:srgbClr val="FF0000"/>
                </a:solidFill>
              </a:rPr>
              <a:t>OKULDA YÜRÜTÜLEN PROJELER</a:t>
            </a:r>
          </a:p>
          <a:p>
            <a:r>
              <a:rPr lang="tr-TR" dirty="0">
                <a:solidFill>
                  <a:srgbClr val="FF0000"/>
                </a:solidFill>
              </a:rPr>
              <a:t>1- Erdemli ve Başarılı Birey Projesi</a:t>
            </a:r>
          </a:p>
          <a:p>
            <a:r>
              <a:rPr lang="tr-TR" dirty="0">
                <a:solidFill>
                  <a:srgbClr val="FF0000"/>
                </a:solidFill>
              </a:rPr>
              <a:t>2- Örgün Eğitimle Birlikte Hafızlık Projesi</a:t>
            </a:r>
          </a:p>
          <a:p>
            <a:r>
              <a:rPr lang="tr-TR" dirty="0">
                <a:solidFill>
                  <a:srgbClr val="FF0000"/>
                </a:solidFill>
              </a:rPr>
              <a:t>3- TÜBİTAK 4006</a:t>
            </a:r>
          </a:p>
          <a:p>
            <a:r>
              <a:rPr lang="tr-TR" dirty="0">
                <a:solidFill>
                  <a:srgbClr val="FF0000"/>
                </a:solidFill>
              </a:rPr>
              <a:t>5- Münazara</a:t>
            </a:r>
          </a:p>
          <a:p>
            <a:r>
              <a:rPr lang="tr-TR" dirty="0">
                <a:solidFill>
                  <a:srgbClr val="FF0000"/>
                </a:solidFill>
              </a:rPr>
              <a:t>6- 40 Şiir 40 Şair</a:t>
            </a:r>
          </a:p>
          <a:p>
            <a:r>
              <a:rPr lang="tr-TR" dirty="0">
                <a:solidFill>
                  <a:srgbClr val="FF0000"/>
                </a:solidFill>
              </a:rPr>
              <a:t>7-40 Ayet</a:t>
            </a:r>
          </a:p>
          <a:p>
            <a:r>
              <a:rPr lang="tr-TR" dirty="0">
                <a:solidFill>
                  <a:srgbClr val="FF0000"/>
                </a:solidFill>
              </a:rPr>
              <a:t>8-40 Hadis</a:t>
            </a:r>
          </a:p>
          <a:p>
            <a:endParaRPr lang="tr-TR" dirty="0"/>
          </a:p>
          <a:p>
            <a:endParaRPr lang="tr-TR" dirty="0"/>
          </a:p>
          <a:p>
            <a:endParaRPr lang="tr-TR" dirty="0"/>
          </a:p>
          <a:p>
            <a:endParaRPr lang="tr-TR" dirty="0"/>
          </a:p>
          <a:p>
            <a:endParaRPr lang="tr-TR" dirty="0"/>
          </a:p>
          <a:p>
            <a:endParaRPr lang="tr-TR" dirty="0"/>
          </a:p>
        </p:txBody>
      </p:sp>
      <p:sp>
        <p:nvSpPr>
          <p:cNvPr id="5" name="Metin kutusu 4">
            <a:extLst>
              <a:ext uri="{FF2B5EF4-FFF2-40B4-BE49-F238E27FC236}">
                <a16:creationId xmlns:a16="http://schemas.microsoft.com/office/drawing/2014/main" id="{E2291CC4-F591-4050-B015-2FCAD920C157}"/>
              </a:ext>
            </a:extLst>
          </p:cNvPr>
          <p:cNvSpPr txBox="1"/>
          <p:nvPr/>
        </p:nvSpPr>
        <p:spPr>
          <a:xfrm>
            <a:off x="6593840" y="3835401"/>
            <a:ext cx="965200" cy="369332"/>
          </a:xfrm>
          <a:prstGeom prst="rect">
            <a:avLst/>
          </a:prstGeom>
          <a:noFill/>
        </p:spPr>
        <p:txBody>
          <a:bodyPr wrap="square" rtlCol="0">
            <a:spAutoFit/>
          </a:bodyPr>
          <a:lstStyle/>
          <a:p>
            <a:endParaRPr lang="tr-TR" dirty="0"/>
          </a:p>
        </p:txBody>
      </p:sp>
      <p:pic>
        <p:nvPicPr>
          <p:cNvPr id="2052" name="Picture 4">
            <a:extLst>
              <a:ext uri="{FF2B5EF4-FFF2-40B4-BE49-F238E27FC236}">
                <a16:creationId xmlns:a16="http://schemas.microsoft.com/office/drawing/2014/main" id="{9E5D2C37-9A22-4443-93F0-BAC61366B5F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1075" y="179768"/>
            <a:ext cx="2861056" cy="1609344"/>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56" name="Picture 8">
            <a:extLst>
              <a:ext uri="{FF2B5EF4-FFF2-40B4-BE49-F238E27FC236}">
                <a16:creationId xmlns:a16="http://schemas.microsoft.com/office/drawing/2014/main" id="{63E25FC0-76E7-4C7D-AD67-728560044D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3758" y="108648"/>
            <a:ext cx="2669349" cy="1985328"/>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58" name="Picture 10">
            <a:extLst>
              <a:ext uri="{FF2B5EF4-FFF2-40B4-BE49-F238E27FC236}">
                <a16:creationId xmlns:a16="http://schemas.microsoft.com/office/drawing/2014/main" id="{0A008E19-A3A8-45C7-9F16-9EDAD24EA7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888" y="2398840"/>
            <a:ext cx="1764791" cy="2353055"/>
          </a:xfrm>
          <a:prstGeom prst="rect">
            <a:avLst/>
          </a:prstGeom>
          <a:solidFill>
            <a:srgbClr val="FFFFFF">
              <a:shade val="85000"/>
            </a:srgbClr>
          </a:solidFill>
          <a:ln w="285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60" name="Picture 12">
            <a:extLst>
              <a:ext uri="{FF2B5EF4-FFF2-40B4-BE49-F238E27FC236}">
                <a16:creationId xmlns:a16="http://schemas.microsoft.com/office/drawing/2014/main" id="{A1EABDBF-FF57-4E4E-A835-F94EC9CF1F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5259" y="2607761"/>
            <a:ext cx="2541273" cy="1902778"/>
          </a:xfrm>
          <a:prstGeom prst="rect">
            <a:avLst/>
          </a:prstGeom>
          <a:solidFill>
            <a:srgbClr val="FFFFFF">
              <a:shade val="85000"/>
            </a:srgbClr>
          </a:solidFill>
          <a:ln w="285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62" name="Picture 14">
            <a:extLst>
              <a:ext uri="{FF2B5EF4-FFF2-40B4-BE49-F238E27FC236}">
                <a16:creationId xmlns:a16="http://schemas.microsoft.com/office/drawing/2014/main" id="{3D4461B7-3580-4BCB-9DF2-3DDBC7DFBD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8045" y="4321991"/>
            <a:ext cx="2735169" cy="2051377"/>
          </a:xfrm>
          <a:prstGeom prst="rect">
            <a:avLst/>
          </a:prstGeom>
          <a:solidFill>
            <a:srgbClr val="FFFFFF">
              <a:shade val="85000"/>
            </a:srgbClr>
          </a:solidFill>
          <a:ln w="285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93337292"/>
      </p:ext>
    </p:extLst>
  </p:cSld>
  <p:clrMapOvr>
    <a:masterClrMapping/>
  </p:clrMapOvr>
  <p:transition spd="slow">
    <p:comb/>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B87D3A8-F63A-4CA1-9EDD-6795E278034B}"/>
              </a:ext>
            </a:extLst>
          </p:cNvPr>
          <p:cNvSpPr>
            <a:spLocks noGrp="1"/>
          </p:cNvSpPr>
          <p:nvPr>
            <p:ph type="title"/>
          </p:nvPr>
        </p:nvSpPr>
        <p:spPr/>
        <p:txBody>
          <a:bodyPr/>
          <a:lstStyle/>
          <a:p>
            <a:endParaRPr lang="tr-TR" dirty="0"/>
          </a:p>
        </p:txBody>
      </p:sp>
      <p:sp>
        <p:nvSpPr>
          <p:cNvPr id="3" name="İçerik Yer Tutucusu 2">
            <a:extLst>
              <a:ext uri="{FF2B5EF4-FFF2-40B4-BE49-F238E27FC236}">
                <a16:creationId xmlns:a16="http://schemas.microsoft.com/office/drawing/2014/main" id="{1E0522BB-A4C7-4D65-9F8A-C3529D90B450}"/>
              </a:ext>
            </a:extLst>
          </p:cNvPr>
          <p:cNvSpPr>
            <a:spLocks noGrp="1"/>
          </p:cNvSpPr>
          <p:nvPr>
            <p:ph idx="1"/>
          </p:nvPr>
        </p:nvSpPr>
        <p:spPr/>
        <p:txBody>
          <a:bodyPr/>
          <a:lstStyle/>
          <a:p>
            <a:endParaRPr lang="tr-TR" dirty="0"/>
          </a:p>
        </p:txBody>
      </p:sp>
      <p:pic>
        <p:nvPicPr>
          <p:cNvPr id="4" name="Resim 3">
            <a:extLst>
              <a:ext uri="{FF2B5EF4-FFF2-40B4-BE49-F238E27FC236}">
                <a16:creationId xmlns:a16="http://schemas.microsoft.com/office/drawing/2014/main" id="{4EDB927B-2825-4569-8A74-B320749E5DBE}"/>
              </a:ext>
            </a:extLst>
          </p:cNvPr>
          <p:cNvPicPr>
            <a:picLocks noChangeAspect="1"/>
          </p:cNvPicPr>
          <p:nvPr/>
        </p:nvPicPr>
        <p:blipFill rotWithShape="1">
          <a:blip r:embed="rId2">
            <a:extLst>
              <a:ext uri="{28A0092B-C50C-407E-A947-70E740481C1C}">
                <a14:useLocalDpi xmlns:a14="http://schemas.microsoft.com/office/drawing/2010/main" val="0"/>
              </a:ext>
            </a:extLst>
          </a:blip>
          <a:srcRect r="2262"/>
          <a:stretch/>
        </p:blipFill>
        <p:spPr>
          <a:xfrm>
            <a:off x="6926303" y="-90309"/>
            <a:ext cx="5411858" cy="4152826"/>
          </a:xfrm>
          <a:prstGeom prst="rect">
            <a:avLst/>
          </a:prstGeom>
        </p:spPr>
      </p:pic>
      <p:pic>
        <p:nvPicPr>
          <p:cNvPr id="5" name="İçerik Yer Tutucusu 3">
            <a:extLst>
              <a:ext uri="{FF2B5EF4-FFF2-40B4-BE49-F238E27FC236}">
                <a16:creationId xmlns:a16="http://schemas.microsoft.com/office/drawing/2014/main" id="{78024904-7199-43D2-BDE9-FEF800E240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915" y="1208864"/>
            <a:ext cx="6984377" cy="516450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402349735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848ECCC-34EB-4A53-B9A1-5C617F102FA6}"/>
              </a:ext>
            </a:extLst>
          </p:cNvPr>
          <p:cNvSpPr>
            <a:spLocks noGrp="1"/>
          </p:cNvSpPr>
          <p:nvPr>
            <p:ph type="title"/>
          </p:nvPr>
        </p:nvSpPr>
        <p:spPr/>
        <p:txBody>
          <a:bodyPr/>
          <a:lstStyle/>
          <a:p>
            <a:endParaRPr lang="tr-TR"/>
          </a:p>
        </p:txBody>
      </p:sp>
      <p:sp>
        <p:nvSpPr>
          <p:cNvPr id="4" name="Metin kutusu 3">
            <a:extLst>
              <a:ext uri="{FF2B5EF4-FFF2-40B4-BE49-F238E27FC236}">
                <a16:creationId xmlns:a16="http://schemas.microsoft.com/office/drawing/2014/main" id="{B3B2E4A5-C0AE-417B-96AF-EAAEDE0D8903}"/>
              </a:ext>
            </a:extLst>
          </p:cNvPr>
          <p:cNvSpPr txBox="1"/>
          <p:nvPr/>
        </p:nvSpPr>
        <p:spPr>
          <a:xfrm>
            <a:off x="4074885" y="842192"/>
            <a:ext cx="6461717" cy="3847207"/>
          </a:xfrm>
          <a:prstGeom prst="rect">
            <a:avLst/>
          </a:prstGeom>
          <a:noFill/>
        </p:spPr>
        <p:txBody>
          <a:bodyPr wrap="square" rtlCol="0">
            <a:spAutoFit/>
          </a:bodyPr>
          <a:lstStyle/>
          <a:p>
            <a:r>
              <a:rPr lang="tr-TR" sz="3200" dirty="0">
                <a:solidFill>
                  <a:srgbClr val="7030A0"/>
                </a:solidFill>
              </a:rPr>
              <a:t>YAPILAN ETKİNLİKLER, TÖRENLER FAALİYETLER</a:t>
            </a:r>
          </a:p>
          <a:p>
            <a:r>
              <a:rPr lang="tr-TR" dirty="0">
                <a:solidFill>
                  <a:srgbClr val="7030A0"/>
                </a:solidFill>
              </a:rPr>
              <a:t>Arapça il Yarışmaları</a:t>
            </a:r>
          </a:p>
          <a:p>
            <a:r>
              <a:rPr lang="tr-TR" dirty="0">
                <a:solidFill>
                  <a:srgbClr val="7030A0"/>
                </a:solidFill>
              </a:rPr>
              <a:t>Bilgi Yarışmaları</a:t>
            </a:r>
          </a:p>
          <a:p>
            <a:r>
              <a:rPr lang="tr-TR" dirty="0">
                <a:solidFill>
                  <a:srgbClr val="7030A0"/>
                </a:solidFill>
              </a:rPr>
              <a:t>Yardımlaşma Kampanyaları</a:t>
            </a:r>
          </a:p>
          <a:p>
            <a:r>
              <a:rPr lang="tr-TR" dirty="0">
                <a:solidFill>
                  <a:srgbClr val="7030A0"/>
                </a:solidFill>
              </a:rPr>
              <a:t>Yemek Etkinlikleri</a:t>
            </a:r>
          </a:p>
          <a:p>
            <a:endParaRPr lang="tr-TR" dirty="0"/>
          </a:p>
          <a:p>
            <a:endParaRPr lang="tr-TR" dirty="0"/>
          </a:p>
          <a:p>
            <a:endParaRPr lang="tr-TR" dirty="0"/>
          </a:p>
          <a:p>
            <a:endParaRPr lang="tr-TR" dirty="0"/>
          </a:p>
          <a:p>
            <a:endParaRPr lang="tr-TR" dirty="0"/>
          </a:p>
          <a:p>
            <a:endParaRPr lang="tr-TR" dirty="0"/>
          </a:p>
        </p:txBody>
      </p:sp>
      <p:sp>
        <p:nvSpPr>
          <p:cNvPr id="5" name="Metin kutusu 4">
            <a:extLst>
              <a:ext uri="{FF2B5EF4-FFF2-40B4-BE49-F238E27FC236}">
                <a16:creationId xmlns:a16="http://schemas.microsoft.com/office/drawing/2014/main" id="{F3BABAA6-D076-4BA4-AFCC-0B4B603364D6}"/>
              </a:ext>
            </a:extLst>
          </p:cNvPr>
          <p:cNvSpPr txBox="1"/>
          <p:nvPr/>
        </p:nvSpPr>
        <p:spPr>
          <a:xfrm>
            <a:off x="6607629" y="4593771"/>
            <a:ext cx="184731" cy="369332"/>
          </a:xfrm>
          <a:prstGeom prst="rect">
            <a:avLst/>
          </a:prstGeom>
          <a:noFill/>
        </p:spPr>
        <p:txBody>
          <a:bodyPr wrap="none" rtlCol="0">
            <a:spAutoFit/>
          </a:bodyPr>
          <a:lstStyle/>
          <a:p>
            <a:endParaRPr lang="tr-TR"/>
          </a:p>
        </p:txBody>
      </p:sp>
      <p:pic>
        <p:nvPicPr>
          <p:cNvPr id="3074" name="Picture 2">
            <a:extLst>
              <a:ext uri="{FF2B5EF4-FFF2-40B4-BE49-F238E27FC236}">
                <a16:creationId xmlns:a16="http://schemas.microsoft.com/office/drawing/2014/main" id="{C304DB01-39EB-4A53-A3CB-16C79CD8F8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49" y="322675"/>
            <a:ext cx="3693885" cy="2770414"/>
          </a:xfrm>
          <a:prstGeom prst="round2DiagRect">
            <a:avLst>
              <a:gd name="adj1" fmla="val 16667"/>
              <a:gd name="adj2" fmla="val 5000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4347FC11-625F-4519-949E-41FA487166E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364398" y="2921757"/>
            <a:ext cx="4628831" cy="2603717"/>
          </a:xfrm>
          <a:prstGeom prst="round2DiagRect">
            <a:avLst>
              <a:gd name="adj1" fmla="val 16667"/>
              <a:gd name="adj2" fmla="val 5000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F0413FA3-73D2-4643-B5BA-C602C160F3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7943" y="4092204"/>
            <a:ext cx="3693885" cy="2765796"/>
          </a:xfrm>
          <a:prstGeom prst="round2DiagRect">
            <a:avLst>
              <a:gd name="adj1" fmla="val 16667"/>
              <a:gd name="adj2" fmla="val 5000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9554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ahta Yazı">
  <a:themeElements>
    <a:clrScheme name="Tahta Yazı">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Tahta Yazı">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ahta Yazı">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Tahta Yazı</Template>
  <TotalTime>151</TotalTime>
  <Words>239</Words>
  <Application>Microsoft Office PowerPoint</Application>
  <PresentationFormat>Geniş ekran</PresentationFormat>
  <Paragraphs>37</Paragraphs>
  <Slides>16</Slides>
  <Notes>0</Notes>
  <HiddenSlides>0</HiddenSlides>
  <MMClips>1</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16</vt:i4>
      </vt:variant>
    </vt:vector>
  </HeadingPairs>
  <TitlesOfParts>
    <vt:vector size="20" baseType="lpstr">
      <vt:lpstr>Rockwell</vt:lpstr>
      <vt:lpstr>Rockwell Condensed</vt:lpstr>
      <vt:lpstr>Wingdings</vt:lpstr>
      <vt:lpstr>Tahta Yazı</vt:lpstr>
      <vt:lpstr>T.C. MİLlİ EĞİTİM BAKANLIĞI TURGUT ÖZAL İMAM HATİP ORTAOKULU </vt:lpstr>
      <vt:lpstr>MİSYONUMUZ</vt:lpstr>
      <vt:lpstr>VİZYONUMUZ</vt:lpstr>
      <vt:lpstr>OKULUMUZUN TARİHÇESİ</vt:lpstr>
      <vt:lpstr>PowerPoint Sunusu</vt:lpstr>
      <vt:lpstr>PowerPoint Sunusu</vt:lpstr>
      <vt:lpstr>PowerPoint Sunusu</vt:lpstr>
      <vt:lpstr>PowerPoint Sunusu</vt:lpstr>
      <vt:lpstr>PowerPoint Sunusu</vt:lpstr>
      <vt:lpstr>SPORTİF FAALİYETLER</vt:lpstr>
      <vt:lpstr>KODLAMA ETKİNLİKLERİMİZ</vt:lpstr>
      <vt:lpstr>ÇOK DAHA FAZLASI  TURGUT ÖZAL İMAM HATİP ORTAOKULU’NDA</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T.C MİLİ EĞİTİM BAKANLIĞI</dc:title>
  <dc:creator>Windows Kullanıcısı</dc:creator>
  <cp:lastModifiedBy>Windows Kullanıcısı</cp:lastModifiedBy>
  <cp:revision>14</cp:revision>
  <dcterms:created xsi:type="dcterms:W3CDTF">2020-05-10T22:19:41Z</dcterms:created>
  <dcterms:modified xsi:type="dcterms:W3CDTF">2020-05-11T00:58:21Z</dcterms:modified>
</cp:coreProperties>
</file>